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00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9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145dad0009e357e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3a10dedb2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2cc4272e0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2#013ed7e67?pid=2cc4272e0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clouds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sparsely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稀疏地）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magical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clouds.”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clouds,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clouds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3#013ed7e67?pid=2cc4272e0&amp;color=0,55,96&amp;mp=1&amp;vtp=1&amp;bt=1&amp;bbb=1&amp;h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rainbow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Taibai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sentence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touched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deeply: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clouds.</a:t>
            </a:r>
            <a:endParaRPr lang="en-US" altLang="zh-CN" dirty="0"/>
          </a:p>
        </p:txBody>
      </p:sp>
      <p:sp>
        <p:nvSpPr>
          <p:cNvPr id="3" name="QM_4_EX.61_1#013ed7e67?pid=2cc4272e0&amp;color=0,55,96&amp;vtp=1&amp;bbb=1&amp;hb=1"/>
          <p:cNvSpPr/>
          <p:nvPr/>
        </p:nvSpPr>
        <p:spPr>
          <a:xfrm>
            <a:off x="502920" y="2749234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主要讲述了作者和朋友们去爬太白山的经历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虽然半路遇上大雨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但是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他们仍然坚持爬到山顶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并且见到了山顶云层之上天朗气清的神奇景致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这一经历让作者感悟到人生亦是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如此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只有经历风雨之后才能见到彩虹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2_1#7f659d660.choices?pid=013ed7e67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.spent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B.killed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C.had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.enjoyed</a:t>
            </a:r>
            <a:endParaRPr lang="en-US" altLang="zh-CN" sz="1800" dirty="0"/>
          </a:p>
        </p:txBody>
      </p:sp>
      <p:sp>
        <p:nvSpPr>
          <p:cNvPr id="3" name="QC_5_AN.63_1#7f659d660.bracket?pid=013ed7e67&amp;color=0,55,96&amp;mp=1&amp;vpa=30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64_1#7f659d660?pid=013ed7e67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mountain可推知，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因为山顶的美景，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我”很享受“我”的假期。</a:t>
            </a:r>
            <a:endParaRPr lang="en-US" altLang="zh-CN" dirty="0"/>
          </a:p>
        </p:txBody>
      </p:sp>
      <p:sp>
        <p:nvSpPr>
          <p:cNvPr id="5" name="QC_5_BD.65_1#0983d59b1.choices?pid=013ed7e67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.scenery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B.cloud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C.sky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.weather</a:t>
            </a:r>
            <a:endParaRPr lang="en-US" altLang="zh-CN" sz="1800" dirty="0"/>
          </a:p>
        </p:txBody>
      </p:sp>
      <p:sp>
        <p:nvSpPr>
          <p:cNvPr id="6" name="QC_5_AN.66_1#0983d59b1.bracket?pid=013ed7e67&amp;color=0,55,96&amp;vpa=31&amp;vtp=1"/>
          <p:cNvSpPr/>
          <p:nvPr/>
        </p:nvSpPr>
        <p:spPr>
          <a:xfrm>
            <a:off x="845026" y="272738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67_1#0983d59b1?pid=013ed7e67&amp;color=0,55,96&amp;vtp=1&amp;bbb=1&amp;hb=1"/>
          <p:cNvSpPr/>
          <p:nvPr/>
        </p:nvSpPr>
        <p:spPr>
          <a:xfrm>
            <a:off x="502920" y="31515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halfway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up.”可知，清晨“我们”出发时天气晴朗，行至半路则大雨倾盆，所以此处指天气变化无常。</a:t>
            </a:r>
            <a:endParaRPr lang="en-US" altLang="zh-CN" dirty="0"/>
          </a:p>
        </p:txBody>
      </p:sp>
      <p:sp>
        <p:nvSpPr>
          <p:cNvPr id="8" name="QC_5_BD.68_1#a9d161f79.choices?pid=013ed7e67&amp;color=0,55,96&amp;vtp=1&amp;bbb=1"/>
          <p:cNvSpPr/>
          <p:nvPr/>
        </p:nvSpPr>
        <p:spPr>
          <a:xfrm>
            <a:off x="502920" y="39662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.so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B.therefore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C.but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.instead</a:t>
            </a:r>
            <a:endParaRPr lang="en-US" altLang="zh-CN" sz="1800" dirty="0"/>
          </a:p>
        </p:txBody>
      </p:sp>
      <p:sp>
        <p:nvSpPr>
          <p:cNvPr id="9" name="QC_5_AN.69_1#a9d161f79.bracket?pid=013ed7e67&amp;color=0,55,96&amp;vpa=32&amp;vtp=1"/>
          <p:cNvSpPr/>
          <p:nvPr/>
        </p:nvSpPr>
        <p:spPr>
          <a:xfrm>
            <a:off x="857726" y="395293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70_1#a9d161f79?pid=013ed7e67&amp;color=0,55,96&amp;vtp=1&amp;bbb=1"/>
          <p:cNvSpPr/>
          <p:nvPr/>
        </p:nvSpPr>
        <p:spPr>
          <a:xfrm>
            <a:off x="502920" y="43720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根据上下文可知，此处前后分句存在逻辑上的转折关系。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1_1#7aceca7d4.choices?pid=013ed7e67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.tired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B.hungry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C.angry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.wet</a:t>
            </a:r>
            <a:endParaRPr lang="en-US" altLang="zh-CN" sz="1800" dirty="0"/>
          </a:p>
        </p:txBody>
      </p:sp>
      <p:sp>
        <p:nvSpPr>
          <p:cNvPr id="3" name="QC_5_AN.72_1#7aceca7d4.bracket?pid=013ed7e67&amp;color=0,55,96&amp;vpa=33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73_1#7aceca7d4?pid=013ed7e67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already可知，由于半路大雨倾盆，所以“我们”全身都湿透了。</a:t>
            </a:r>
            <a:endParaRPr lang="en-US" altLang="zh-CN" sz="1800" dirty="0"/>
          </a:p>
        </p:txBody>
      </p:sp>
      <p:sp>
        <p:nvSpPr>
          <p:cNvPr id="5" name="QC_5_BD.74_1#17822fde5.choices?pid=013ed7e67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.necessary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B.fun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C.important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.instructive</a:t>
            </a:r>
            <a:endParaRPr lang="en-US" altLang="zh-CN" sz="1800" dirty="0"/>
          </a:p>
        </p:txBody>
      </p:sp>
      <p:sp>
        <p:nvSpPr>
          <p:cNvPr id="6" name="QC_5_AN.75_1#17822fde5.bracket?pid=013ed7e67&amp;color=0,55,96&amp;vpa=34&amp;vtp=1"/>
          <p:cNvSpPr/>
          <p:nvPr/>
        </p:nvSpPr>
        <p:spPr>
          <a:xfrm>
            <a:off x="8577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76_1#17822fde5?pid=013ed7e67&amp;color=0,55,96&amp;vtp=1&amp;bbb=1"/>
          <p:cNvSpPr/>
          <p:nvPr/>
        </p:nvSpPr>
        <p:spPr>
          <a:xfrm>
            <a:off x="502920" y="2719768"/>
            <a:ext cx="10856087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rain!”可知，他们觉得在这里一点乐趣也没有。</a:t>
            </a:r>
            <a:endParaRPr lang="en-US" altLang="zh-CN" sz="1800" dirty="0"/>
          </a:p>
        </p:txBody>
      </p:sp>
      <p:sp>
        <p:nvSpPr>
          <p:cNvPr id="8" name="QC_5_BD.77_1#1e279adf3.choices?pid=013ed7e67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.scenery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B.event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C.journey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.experience</a:t>
            </a:r>
            <a:endParaRPr lang="en-US" altLang="zh-CN" sz="1800" dirty="0"/>
          </a:p>
        </p:txBody>
      </p:sp>
      <p:sp>
        <p:nvSpPr>
          <p:cNvPr id="9" name="QC_5_AN.78_1#1e279adf3.bracket?pid=013ed7e67&amp;color=0,55,96&amp;vpa=35&amp;vtp=1"/>
          <p:cNvSpPr/>
          <p:nvPr/>
        </p:nvSpPr>
        <p:spPr>
          <a:xfrm>
            <a:off x="845026" y="311219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79_1#1e279adf3?pid=013ed7e67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结合语境可知，此处表示他们想要回去的理由是“我们是来看风景的，不是来看倾盆大雨的！”。</a:t>
            </a:r>
            <a:endParaRPr lang="en-US" altLang="zh-CN" sz="1800" dirty="0"/>
          </a:p>
        </p:txBody>
      </p:sp>
      <p:sp>
        <p:nvSpPr>
          <p:cNvPr id="11" name="QC_5_BD.80_1#9fd9de87e.choices?pid=013ed7e67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.suggested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B.ordered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C.asked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.demanded</a:t>
            </a:r>
            <a:endParaRPr lang="en-US" altLang="zh-CN" sz="1800" dirty="0"/>
          </a:p>
        </p:txBody>
      </p:sp>
      <p:sp>
        <p:nvSpPr>
          <p:cNvPr id="12" name="QC_5_AN.81_1#9fd9de87e.bracket?pid=013ed7e67&amp;color=0,55,96&amp;vpa=36&amp;vtp=1"/>
          <p:cNvSpPr/>
          <p:nvPr/>
        </p:nvSpPr>
        <p:spPr>
          <a:xfrm>
            <a:off x="845026" y="392372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82_1#9fd9de87e?pid=013ed7e67&amp;color=0,55,96&amp;vtp=1&amp;bbb=1"/>
          <p:cNvSpPr/>
          <p:nvPr/>
        </p:nvSpPr>
        <p:spPr>
          <a:xfrm>
            <a:off x="502920" y="4342828"/>
            <a:ext cx="10796016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根据“Since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journey?”可知，此处应是建议。</a:t>
            </a:r>
            <a:endParaRPr lang="en-US" altLang="zh-CN" sz="1800" dirty="0"/>
          </a:p>
        </p:txBody>
      </p:sp>
      <p:sp>
        <p:nvSpPr>
          <p:cNvPr id="14" name="QC_5_BD.83_1#c7ac9fd45.choices?pid=013ed7e67&amp;color=0,55,96&amp;vtp=1&amp;bbb=1"/>
          <p:cNvSpPr/>
          <p:nvPr/>
        </p:nvSpPr>
        <p:spPr>
          <a:xfrm>
            <a:off x="502920" y="47485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.when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B.before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C.while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.then</a:t>
            </a:r>
            <a:endParaRPr lang="en-US" altLang="zh-CN" sz="1800" dirty="0"/>
          </a:p>
        </p:txBody>
      </p:sp>
      <p:sp>
        <p:nvSpPr>
          <p:cNvPr id="15" name="QC_5_AN.84_1#c7ac9fd45.bracket?pid=013ed7e67&amp;color=0,55,96&amp;vpa=37&amp;vtp=1"/>
          <p:cNvSpPr/>
          <p:nvPr/>
        </p:nvSpPr>
        <p:spPr>
          <a:xfrm>
            <a:off x="857726" y="473525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6" name="QC_5_AS.85_1#c7ac9fd45?pid=013ed7e67&amp;color=0,55,96&amp;vtp=1&amp;bbb=1"/>
          <p:cNvSpPr/>
          <p:nvPr/>
        </p:nvSpPr>
        <p:spPr>
          <a:xfrm>
            <a:off x="502920" y="51543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根据语境可知，此处表示“我们”还没有来得及注意，就已雨过天晴。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6_1#1e3264301.choices?pid=013ed7e67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.dark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B.green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C.black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.blue</a:t>
            </a:r>
            <a:endParaRPr lang="en-US" altLang="zh-CN" sz="1800" dirty="0"/>
          </a:p>
        </p:txBody>
      </p:sp>
      <p:sp>
        <p:nvSpPr>
          <p:cNvPr id="3" name="QC_5_AN.87_1#1e3264301.bracket?pid=013ed7e67&amp;color=0,55,96&amp;vpa=38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88_1#1e3264301?pid=013ed7e67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上文提到已经雨过天晴，山顶的天空很晴朗，因此天空应该是蓝色的。</a:t>
            </a:r>
            <a:endParaRPr lang="en-US" altLang="zh-CN" sz="1800" dirty="0"/>
          </a:p>
        </p:txBody>
      </p:sp>
      <p:sp>
        <p:nvSpPr>
          <p:cNvPr id="5" name="QC_5_BD.89_1#793d76d66.choices?pid=013ed7e67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.islands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B.fishes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C.animals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.waves</a:t>
            </a:r>
            <a:endParaRPr lang="en-US" altLang="zh-CN" sz="1800" dirty="0"/>
          </a:p>
        </p:txBody>
      </p:sp>
      <p:sp>
        <p:nvSpPr>
          <p:cNvPr id="6" name="QC_5_AN.90_1#793d76d66.bracket?pid=013ed7e67&amp;color=0,55,96&amp;vpa=39&amp;vtp=1"/>
          <p:cNvSpPr/>
          <p:nvPr/>
        </p:nvSpPr>
        <p:spPr>
          <a:xfrm>
            <a:off x="959326" y="23006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C_5_AS.91_1#793d76d66?pid=013ed7e67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结合语境可知，此处指云层中的诸多山峰像稀疏地漂浮在海洋中的岛屿。</a:t>
            </a:r>
            <a:endParaRPr lang="en-US" altLang="zh-CN" sz="1800" dirty="0"/>
          </a:p>
        </p:txBody>
      </p:sp>
      <p:sp>
        <p:nvSpPr>
          <p:cNvPr id="8" name="QC_5_BD.92_1#efed750dd.choices?pid=013ed7e67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.seriously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B.proudly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C.sharply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.politely</a:t>
            </a:r>
            <a:endParaRPr lang="en-US" altLang="zh-CN" sz="1800" dirty="0"/>
          </a:p>
        </p:txBody>
      </p:sp>
      <p:sp>
        <p:nvSpPr>
          <p:cNvPr id="9" name="QC_5_AN.93_1#efed750dd.bracket?pid=013ed7e67&amp;color=0,55,96&amp;vpa=40&amp;vtp=1"/>
          <p:cNvSpPr/>
          <p:nvPr/>
        </p:nvSpPr>
        <p:spPr>
          <a:xfrm>
            <a:off x="963517" y="311219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5_AS.94_1#efed750dd?pid=013ed7e67&amp;color=0,55,96&amp;vtp=1&amp;bbb=1&amp;hb=1"/>
          <p:cNvSpPr/>
          <p:nvPr/>
        </p:nvSpPr>
        <p:spPr>
          <a:xfrm>
            <a:off x="502920" y="353631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此处指的是，导游说道：“你看，我就知道云层之上没有雨。”这表明他的预测是正确的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，因此他应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该是带着自豪的口吻说的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1" name="QC_5_BD.95_1#720aaf830.choices?pid=013ed7e67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.until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B.unless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C.if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.after</a:t>
            </a:r>
            <a:endParaRPr lang="en-US" altLang="zh-CN" sz="1800" dirty="0"/>
          </a:p>
        </p:txBody>
      </p:sp>
      <p:sp>
        <p:nvSpPr>
          <p:cNvPr id="12" name="QC_5_AN.96_1#720aaf830.bracket?pid=013ed7e67&amp;color=0,55,96&amp;vpa=41&amp;vtp=1"/>
          <p:cNvSpPr/>
          <p:nvPr/>
        </p:nvSpPr>
        <p:spPr>
          <a:xfrm>
            <a:off x="972026" y="435044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3" name="QC_5_AS.97_1#720aaf830?pid=013ed7e67&amp;color=0,55,96&amp;vtp=1&amp;bbb=1&amp;hb=1"/>
          <p:cNvSpPr/>
          <p:nvPr/>
        </p:nvSpPr>
        <p:spPr>
          <a:xfrm>
            <a:off x="502920" y="477456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sun和下文you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可知，此处指如果你不尽全力爬到山顶，就永远看不到太阳。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8_1#0cbc3cd87.choices?pid=013ed7e67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.study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B.rest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C.world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.life</a:t>
            </a:r>
            <a:endParaRPr lang="en-US" altLang="zh-CN" sz="1800" dirty="0"/>
          </a:p>
        </p:txBody>
      </p:sp>
      <p:sp>
        <p:nvSpPr>
          <p:cNvPr id="3" name="QC_5_AN.99_1#0cbc3cd87.bracket?pid=013ed7e67&amp;color=0,55,96&amp;vpa=42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100_1#0cbc3cd87?pid=013ed7e67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rainbow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thunder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storm.’”可知，此处是指作者感悟到生活中也应该是这样子的。</a:t>
            </a:r>
            <a:endParaRPr lang="en-US" altLang="zh-CN" dirty="0"/>
          </a:p>
        </p:txBody>
      </p:sp>
      <p:sp>
        <p:nvSpPr>
          <p:cNvPr id="5" name="QC_5_BD.101_1#d0cfd07df.choices?pid=013ed7e67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.past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B.present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C.future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.place</a:t>
            </a:r>
            <a:endParaRPr lang="en-US" altLang="zh-CN" sz="1800" dirty="0"/>
          </a:p>
        </p:txBody>
      </p:sp>
      <p:sp>
        <p:nvSpPr>
          <p:cNvPr id="6" name="QC_5_AN.102_1#d0cfd07df.bracket?pid=013ed7e67&amp;color=0,55,96&amp;vpa=43&amp;vtp=1"/>
          <p:cNvSpPr/>
          <p:nvPr/>
        </p:nvSpPr>
        <p:spPr>
          <a:xfrm>
            <a:off x="972026" y="27146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103_1#d0cfd07df?pid=013ed7e67&amp;color=0,55,96&amp;vtp=1&amp;bbb=1"/>
          <p:cNvSpPr/>
          <p:nvPr/>
        </p:nvSpPr>
        <p:spPr>
          <a:xfrm>
            <a:off x="502920" y="3133788"/>
            <a:ext cx="1087024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根据下文“whenever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”可知，此处表示将来的情况。</a:t>
            </a:r>
            <a:endParaRPr lang="en-US" altLang="zh-CN" sz="1800" dirty="0"/>
          </a:p>
        </p:txBody>
      </p:sp>
      <p:sp>
        <p:nvSpPr>
          <p:cNvPr id="8" name="QC_5_BD.104_1#e49c01f1d.choices?pid=013ed7e67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.message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B.change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C.view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.time</a:t>
            </a:r>
            <a:endParaRPr lang="en-US" altLang="zh-CN" sz="1800" dirty="0"/>
          </a:p>
        </p:txBody>
      </p:sp>
      <p:sp>
        <p:nvSpPr>
          <p:cNvPr id="9" name="QC_5_AN.105_1#e49c01f1d.bracket?pid=013ed7e67&amp;color=0,55,96&amp;vpa=44&amp;vtp=1"/>
          <p:cNvSpPr/>
          <p:nvPr/>
        </p:nvSpPr>
        <p:spPr>
          <a:xfrm>
            <a:off x="972026" y="35262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106_1#e49c01f1d?pid=013ed7e67&amp;color=0,55,96&amp;vtp=1&amp;bbb=1"/>
          <p:cNvSpPr/>
          <p:nvPr/>
        </p:nvSpPr>
        <p:spPr>
          <a:xfrm>
            <a:off x="502920" y="39453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此处表示不论何时在生活中遇到困难，“我”都将记得太白山山顶的风景，这是作者的一种感悟。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daaf28f2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adaaf28f2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What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adventure!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a6bd70d6.fixed?pid=adaaf28f2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ba6bd70d6.fixed?pid=adaaf28f2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7338adec?pid=3a10dedb2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cdc4e133b?pid=47338adec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（比较）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companies.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totally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（未觉察到的）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watched.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（布）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table?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（值得做的）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（伤）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（决赛）.</a:t>
            </a:r>
            <a:endParaRPr lang="en-US" altLang="zh-CN" sz="1800" dirty="0"/>
          </a:p>
        </p:txBody>
      </p:sp>
      <p:sp>
        <p:nvSpPr>
          <p:cNvPr id="4" name="QB_5_AN.2_1#cdc4e133b.blank?pid=47338adec&amp;color=0,55,96&amp;vpa=1&amp;vtp=1&amp;bbb=1"/>
          <p:cNvSpPr/>
          <p:nvPr/>
        </p:nvSpPr>
        <p:spPr>
          <a:xfrm>
            <a:off x="3537426" y="1965445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ompare</a:t>
            </a:r>
            <a:endParaRPr lang="en-US" altLang="zh-CN" dirty="0"/>
          </a:p>
        </p:txBody>
      </p:sp>
      <p:sp>
        <p:nvSpPr>
          <p:cNvPr id="6" name="QB_5_AN.4_1#cdc4e133b.blank?pid=47338adec&amp;color=0,55,96&amp;vpa=2&amp;vtp=1&amp;bbb=1"/>
          <p:cNvSpPr/>
          <p:nvPr/>
        </p:nvSpPr>
        <p:spPr>
          <a:xfrm>
            <a:off x="2432526" y="2397245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naware</a:t>
            </a:r>
            <a:endParaRPr lang="en-US" altLang="zh-CN" dirty="0"/>
          </a:p>
        </p:txBody>
      </p:sp>
      <p:sp>
        <p:nvSpPr>
          <p:cNvPr id="8" name="QB_5_AN.6_1#cdc4e133b.blank?pid=47338adec&amp;color=0,55,96&amp;vpa=3&amp;vtp=1&amp;bbb=1"/>
          <p:cNvSpPr/>
          <p:nvPr/>
        </p:nvSpPr>
        <p:spPr>
          <a:xfrm>
            <a:off x="2445226" y="281634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loth</a:t>
            </a:r>
            <a:endParaRPr lang="en-US" altLang="zh-CN" dirty="0"/>
          </a:p>
        </p:txBody>
      </p:sp>
      <p:sp>
        <p:nvSpPr>
          <p:cNvPr id="10" name="QB_5_AN.8_1#cdc4e133b.blank?pid=47338adec&amp;color=0,55,96&amp;vpa=4&amp;vtp=1&amp;bbb=1"/>
          <p:cNvSpPr/>
          <p:nvPr/>
        </p:nvSpPr>
        <p:spPr>
          <a:xfrm>
            <a:off x="2356326" y="3222745"/>
            <a:ext cx="212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ewarding/worthwhile</a:t>
            </a:r>
            <a:endParaRPr lang="en-US" altLang="zh-CN" dirty="0"/>
          </a:p>
        </p:txBody>
      </p:sp>
      <p:sp>
        <p:nvSpPr>
          <p:cNvPr id="12" name="QB_5_AN.10_1#cdc4e133b.blank?pid=47338adec&amp;color=0,55,96&amp;vpa=5&amp;vtp=1&amp;bbb=1"/>
          <p:cNvSpPr/>
          <p:nvPr/>
        </p:nvSpPr>
        <p:spPr>
          <a:xfrm>
            <a:off x="2584926" y="362089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njury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7d58ce92?pid=3a10dedb2&amp;color=0,55,96&amp;vtp=1&amp;bt=1&amp;bbb=1"/>
          <p:cNvSpPr/>
          <p:nvPr/>
        </p:nvSpPr>
        <p:spPr>
          <a:xfrm>
            <a:off x="502920" y="1508760"/>
            <a:ext cx="10570464" cy="399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36337f981?pid=d7d58ce92&amp;color=0,55,96&amp;vtp=1&amp;bbb=1"/>
          <p:cNvSpPr/>
          <p:nvPr/>
        </p:nvSpPr>
        <p:spPr>
          <a:xfrm>
            <a:off x="502920" y="195693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（compare）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method,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cheaper.</a:t>
            </a:r>
            <a:endParaRPr lang="en-US" altLang="zh-CN" sz="1800" dirty="0"/>
          </a:p>
        </p:txBody>
      </p:sp>
      <p:sp>
        <p:nvSpPr>
          <p:cNvPr id="4" name="QB_5_AN.12_1#36337f981.blank?pid=d7d58ce92&amp;color=0,55,96&amp;vpa=6&amp;vtp=1&amp;bbb=1"/>
          <p:cNvSpPr/>
          <p:nvPr/>
        </p:nvSpPr>
        <p:spPr>
          <a:xfrm>
            <a:off x="667226" y="1895847"/>
            <a:ext cx="1119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Compared</a:t>
            </a:r>
            <a:endParaRPr lang="en-US" altLang="zh-CN" dirty="0"/>
          </a:p>
        </p:txBody>
      </p:sp>
      <p:sp>
        <p:nvSpPr>
          <p:cNvPr id="5" name="QB_5_AS.13_1#36337f981?pid=d7d58ce92&amp;color=0,55,96&amp;vtp=1&amp;bbb=1&amp;hb=1"/>
          <p:cNvSpPr/>
          <p:nvPr/>
        </p:nvSpPr>
        <p:spPr>
          <a:xfrm>
            <a:off x="502920" y="2309114"/>
            <a:ext cx="10570464" cy="684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compare和主语this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invention之间是逻辑上的被动关系，应用过去分词形式作状语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。设空处位于句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，单词首字母需大写。</a:t>
            </a:r>
            <a:endParaRPr lang="en-US" altLang="zh-CN" dirty="0"/>
          </a:p>
        </p:txBody>
      </p:sp>
      <p:sp>
        <p:nvSpPr>
          <p:cNvPr id="6" name="QB_5_BD.14_1#4f61e8a5c?pid=d7d58ce92&amp;color=0,55,96&amp;vtp=1&amp;bbb=1"/>
          <p:cNvSpPr/>
          <p:nvPr/>
        </p:nvSpPr>
        <p:spPr>
          <a:xfrm>
            <a:off x="502920" y="304171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（aware）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protection.</a:t>
            </a:r>
            <a:endParaRPr lang="en-US" altLang="zh-CN" sz="1800" dirty="0"/>
          </a:p>
        </p:txBody>
      </p:sp>
      <p:sp>
        <p:nvSpPr>
          <p:cNvPr id="7" name="QB_5_AN.15_1#4f61e8a5c.blank?pid=d7d58ce92&amp;color=0,55,96&amp;vpa=7&amp;vtp=1&amp;bbb=1"/>
          <p:cNvSpPr/>
          <p:nvPr/>
        </p:nvSpPr>
        <p:spPr>
          <a:xfrm>
            <a:off x="5128101" y="2993326"/>
            <a:ext cx="1106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awareness</a:t>
            </a:r>
            <a:endParaRPr lang="en-US" altLang="zh-CN" dirty="0"/>
          </a:p>
        </p:txBody>
      </p:sp>
      <p:sp>
        <p:nvSpPr>
          <p:cNvPr id="8" name="QB_5_AS.16_1#4f61e8a5c?pid=d7d58ce92&amp;color=0,55,96&amp;vtp=1&amp;bbb=1"/>
          <p:cNvSpPr/>
          <p:nvPr/>
        </p:nvSpPr>
        <p:spPr>
          <a:xfrm>
            <a:off x="502920" y="339972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句意为：这项活动旨在提高人们的环保意识。</a:t>
            </a:r>
            <a:endParaRPr lang="en-US" altLang="zh-CN" sz="1800" dirty="0"/>
          </a:p>
        </p:txBody>
      </p:sp>
      <p:sp>
        <p:nvSpPr>
          <p:cNvPr id="9" name="QB_5_BD.17_1#5b6f6ed77?pid=d7d58ce92&amp;color=0,55,96&amp;vtp=1&amp;bbb=1"/>
          <p:cNvSpPr/>
          <p:nvPr/>
        </p:nvSpPr>
        <p:spPr>
          <a:xfrm>
            <a:off x="502920" y="375773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unaware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mispronunciations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vocabulary.</a:t>
            </a:r>
            <a:endParaRPr lang="en-US" altLang="zh-CN" sz="1800" dirty="0"/>
          </a:p>
        </p:txBody>
      </p:sp>
      <p:sp>
        <p:nvSpPr>
          <p:cNvPr id="10" name="QB_5_AN.18_1#5b6f6ed77.blank?pid=d7d58ce92&amp;color=0,55,96&amp;vpa=8&amp;vtp=1&amp;bbb=1"/>
          <p:cNvSpPr/>
          <p:nvPr/>
        </p:nvSpPr>
        <p:spPr>
          <a:xfrm>
            <a:off x="3296126" y="3709352"/>
            <a:ext cx="357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1" name="QB_5_AS.19_1#5b6f6ed77?pid=d7d58ce92&amp;color=0,55,96&amp;vtp=1&amp;bbb=1&amp;hb=1"/>
          <p:cNvSpPr/>
          <p:nvPr/>
        </p:nvSpPr>
        <p:spPr>
          <a:xfrm>
            <a:off x="502920" y="4107053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句意为：很多人意识不到他们的发音错误，而是更多地关注词汇。be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unaware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“不知道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；未意识到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dirty="0"/>
          </a:p>
        </p:txBody>
      </p:sp>
      <p:sp>
        <p:nvSpPr>
          <p:cNvPr id="12" name="QB_5_BD.20_1#7483c0dda?pid=d7d58ce92&amp;color=0,55,96&amp;vtp=1&amp;bbb=1"/>
          <p:cNvSpPr/>
          <p:nvPr/>
        </p:nvSpPr>
        <p:spPr>
          <a:xfrm>
            <a:off x="502920" y="483965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repaired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（cloth）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hand.</a:t>
            </a:r>
            <a:endParaRPr lang="en-US" altLang="zh-CN" sz="1800" dirty="0"/>
          </a:p>
        </p:txBody>
      </p:sp>
      <p:sp>
        <p:nvSpPr>
          <p:cNvPr id="13" name="QB_5_AN.21_1#7483c0dda.blank?pid=d7d58ce92&amp;color=0,55,96&amp;vpa=9&amp;vtp=1&amp;bbb=1"/>
          <p:cNvSpPr/>
          <p:nvPr/>
        </p:nvSpPr>
        <p:spPr>
          <a:xfrm>
            <a:off x="8026875" y="4791265"/>
            <a:ext cx="8143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</a:t>
            </a:r>
            <a:endParaRPr lang="en-US" altLang="zh-CN" dirty="0"/>
          </a:p>
        </p:txBody>
      </p:sp>
      <p:sp>
        <p:nvSpPr>
          <p:cNvPr id="14" name="QB_5_AS.22_1#7483c0dda?pid=d7d58ce92&amp;color=0,55,96&amp;vtp=1&amp;bbb=1"/>
          <p:cNvSpPr/>
          <p:nvPr/>
        </p:nvSpPr>
        <p:spPr>
          <a:xfrm>
            <a:off x="502920" y="519766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句意为：我的洗衣机这个星期正在维修，所以我不得不手洗我的衣服。</a:t>
            </a:r>
            <a:endParaRPr lang="en-US" altLang="zh-CN" sz="1800" dirty="0"/>
          </a:p>
        </p:txBody>
      </p:sp>
      <p:sp>
        <p:nvSpPr>
          <p:cNvPr id="15" name="QB_5_BD.23_1#cd0298299?pid=d7d58ce92&amp;color=0,55,96&amp;vtp=1&amp;bbb=1"/>
          <p:cNvSpPr/>
          <p:nvPr/>
        </p:nvSpPr>
        <p:spPr>
          <a:xfrm>
            <a:off x="502920" y="555567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rewarded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smile.</a:t>
            </a:r>
            <a:endParaRPr lang="en-US" altLang="zh-CN" sz="1800" dirty="0"/>
          </a:p>
        </p:txBody>
      </p:sp>
      <p:sp>
        <p:nvSpPr>
          <p:cNvPr id="16" name="QB_5_AN.24_1#cd0298299.blank?pid=d7d58ce92&amp;color=0,55,96&amp;vpa=10&amp;vtp=1&amp;bbb=1"/>
          <p:cNvSpPr/>
          <p:nvPr/>
        </p:nvSpPr>
        <p:spPr>
          <a:xfrm>
            <a:off x="5747226" y="5507291"/>
            <a:ext cx="5730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7" name="QB_5_AS.25_1#cd0298299?pid=d7d58ce92&amp;color=0,55,96&amp;vtp=1&amp;bbb=1"/>
          <p:cNvSpPr/>
          <p:nvPr/>
        </p:nvSpPr>
        <p:spPr>
          <a:xfrm>
            <a:off x="502920" y="591369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reward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sth为固定搭配，意为“用某物报答/奖赏某人”，此处为其被动形式。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b94a7c97?pid=3a10dedb2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三、根据汉语提示补全句子。</a:t>
            </a:r>
            <a:endParaRPr lang="en-US" altLang="zh-CN" sz="2200" dirty="0"/>
          </a:p>
        </p:txBody>
      </p:sp>
      <p:sp>
        <p:nvSpPr>
          <p:cNvPr id="3" name="QB_5_BD.26_1#b5ddd7269?pid=cb94a7c97&amp;color=0,55,96&amp;vtp=1&amp;bbb=1&amp;hb=1"/>
          <p:cNvSpPr/>
          <p:nvPr/>
        </p:nvSpPr>
        <p:spPr>
          <a:xfrm>
            <a:off x="502920" y="200862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相比）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increased.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2.English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 ________ 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（让学生意识到）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pronunciation.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（如果必要的话）,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（尽管很贫穷）,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（在年幼时）,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piano.</a:t>
            </a:r>
            <a:endParaRPr lang="en-US" altLang="zh-CN" dirty="0"/>
          </a:p>
        </p:txBody>
      </p:sp>
      <p:sp>
        <p:nvSpPr>
          <p:cNvPr id="4" name="QB_5_AN.27_1#b5ddd7269.blank?pid=cb94a7c97&amp;color=0,55,96&amp;vpa=11&amp;vtp=1&amp;bbb=1"/>
          <p:cNvSpPr/>
          <p:nvPr/>
        </p:nvSpPr>
        <p:spPr>
          <a:xfrm>
            <a:off x="641826" y="19781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5" name="QB_5_AN.28_1#b5ddd7269.blank?pid=cb94a7c97&amp;color=0,55,96&amp;vpa=12&amp;vtp=1&amp;bbb=1"/>
          <p:cNvSpPr/>
          <p:nvPr/>
        </p:nvSpPr>
        <p:spPr>
          <a:xfrm>
            <a:off x="1124426" y="1965445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</a:t>
            </a:r>
            <a:endParaRPr lang="en-US" altLang="zh-CN" dirty="0"/>
          </a:p>
        </p:txBody>
      </p:sp>
      <p:sp>
        <p:nvSpPr>
          <p:cNvPr id="6" name="QB_5_AN.29_1#b5ddd7269.blank?pid=cb94a7c97&amp;color=0,55,96&amp;vpa=13&amp;vtp=1&amp;bbb=1"/>
          <p:cNvSpPr/>
          <p:nvPr/>
        </p:nvSpPr>
        <p:spPr>
          <a:xfrm>
            <a:off x="2521426" y="1965445"/>
            <a:ext cx="3011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to/with或By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8" name="QB_5_AN.31_1#b5ddd7269.blank?pid=cb94a7c97&amp;color=0,55,96&amp;vpa=14&amp;vtp=1&amp;bbb=1"/>
          <p:cNvSpPr/>
          <p:nvPr/>
        </p:nvSpPr>
        <p:spPr>
          <a:xfrm>
            <a:off x="3181826" y="281634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endParaRPr lang="en-US" altLang="zh-CN" dirty="0"/>
          </a:p>
        </p:txBody>
      </p:sp>
      <p:sp>
        <p:nvSpPr>
          <p:cNvPr id="9" name="QB_5_AN.32_1#b5ddd7269.blank?pid=cb94a7c97&amp;color=0,55,96&amp;vpa=15&amp;vtp=1&amp;bbb=1"/>
          <p:cNvSpPr/>
          <p:nvPr/>
        </p:nvSpPr>
        <p:spPr>
          <a:xfrm>
            <a:off x="3969226" y="281634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endParaRPr lang="en-US" altLang="zh-CN" dirty="0"/>
          </a:p>
        </p:txBody>
      </p:sp>
      <p:sp>
        <p:nvSpPr>
          <p:cNvPr id="10" name="QB_5_AN.33_1#b5ddd7269.blank?pid=cb94a7c97&amp;color=0,55,96&amp;vpa=16&amp;vtp=1&amp;bbb=1"/>
          <p:cNvSpPr/>
          <p:nvPr/>
        </p:nvSpPr>
        <p:spPr>
          <a:xfrm>
            <a:off x="5036026" y="281634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aware</a:t>
            </a:r>
            <a:endParaRPr lang="en-US" altLang="zh-CN" dirty="0"/>
          </a:p>
        </p:txBody>
      </p:sp>
      <p:sp>
        <p:nvSpPr>
          <p:cNvPr id="11" name="QB_5_AN.34_1#b5ddd7269.blank?pid=cb94a7c97&amp;color=0,55,96&amp;vpa=17&amp;vtp=1&amp;bbb=1"/>
          <p:cNvSpPr/>
          <p:nvPr/>
        </p:nvSpPr>
        <p:spPr>
          <a:xfrm>
            <a:off x="5899626" y="28163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3" name="QB_5_AN.36_1#b5ddd7269.blank?pid=cb94a7c97&amp;color=0,55,96&amp;vpa=18&amp;vtp=1&amp;bbb=1"/>
          <p:cNvSpPr/>
          <p:nvPr/>
        </p:nvSpPr>
        <p:spPr>
          <a:xfrm>
            <a:off x="667226" y="365454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endParaRPr lang="en-US" altLang="zh-CN" dirty="0"/>
          </a:p>
        </p:txBody>
      </p:sp>
      <p:sp>
        <p:nvSpPr>
          <p:cNvPr id="14" name="QB_5_AN.37_1#b5ddd7269.blank?pid=cb94a7c97&amp;color=0,55,96&amp;vpa=19&amp;vtp=1&amp;bbb=1"/>
          <p:cNvSpPr/>
          <p:nvPr/>
        </p:nvSpPr>
        <p:spPr>
          <a:xfrm>
            <a:off x="1149826" y="364184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endParaRPr lang="en-US" altLang="zh-CN" dirty="0"/>
          </a:p>
        </p:txBody>
      </p:sp>
      <p:sp>
        <p:nvSpPr>
          <p:cNvPr id="16" name="QB_5_AN.39_1#b5ddd7269.blank?pid=cb94a7c97&amp;color=0,55,96&amp;vpa=20&amp;vtp=1&amp;bbb=1"/>
          <p:cNvSpPr/>
          <p:nvPr/>
        </p:nvSpPr>
        <p:spPr>
          <a:xfrm>
            <a:off x="641826" y="4060945"/>
            <a:ext cx="242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Although/Though/While</a:t>
            </a:r>
            <a:endParaRPr lang="en-US" altLang="zh-CN" dirty="0"/>
          </a:p>
        </p:txBody>
      </p:sp>
      <p:sp>
        <p:nvSpPr>
          <p:cNvPr id="17" name="QB_5_AN.40_1#b5ddd7269.blank?pid=cb94a7c97&amp;color=0,55,96&amp;vpa=21&amp;vtp=1&amp;bbb=1"/>
          <p:cNvSpPr/>
          <p:nvPr/>
        </p:nvSpPr>
        <p:spPr>
          <a:xfrm>
            <a:off x="3156426" y="406094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</a:t>
            </a:r>
            <a:endParaRPr lang="en-US" altLang="zh-CN" dirty="0"/>
          </a:p>
        </p:txBody>
      </p:sp>
      <p:sp>
        <p:nvSpPr>
          <p:cNvPr id="19" name="QB_5_AN.42_1#b5ddd7269.blank?pid=cb94a7c97&amp;color=0,55,96&amp;vpa=22&amp;vtp=1&amp;bbb=1"/>
          <p:cNvSpPr/>
          <p:nvPr/>
        </p:nvSpPr>
        <p:spPr>
          <a:xfrm>
            <a:off x="692626" y="447179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endParaRPr lang="en-US" altLang="zh-CN" dirty="0"/>
          </a:p>
        </p:txBody>
      </p:sp>
      <p:sp>
        <p:nvSpPr>
          <p:cNvPr id="20" name="QB_5_AN.43_1#b5ddd7269.blank?pid=cb94a7c97&amp;color=0,55,96&amp;vpa=23&amp;vtp=1&amp;bbb=1"/>
          <p:cNvSpPr/>
          <p:nvPr/>
        </p:nvSpPr>
        <p:spPr>
          <a:xfrm>
            <a:off x="1594326" y="445909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9" grpId="0" build="p" animBg="1"/>
      <p:bldP spid="2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7f795839?sp=1&amp;pid=3a10dedb2&amp;color=0,55,96&amp;vtp=1&amp;bt=1&amp;bbb=1"/>
          <p:cNvSpPr/>
          <p:nvPr/>
        </p:nvSpPr>
        <p:spPr>
          <a:xfrm>
            <a:off x="502920" y="1508760"/>
            <a:ext cx="10570464" cy="399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四、语法专练：在空白处填入括号内单词的正确形式。</a:t>
            </a:r>
            <a:endParaRPr lang="en-US" altLang="zh-CN" sz="2200" dirty="0"/>
          </a:p>
        </p:txBody>
      </p:sp>
      <p:sp>
        <p:nvSpPr>
          <p:cNvPr id="3" name="QB_5_BD.44_1#a9c733e85?pid=67f795839&amp;color=0,55,96&amp;vtp=1&amp;bbb=1"/>
          <p:cNvSpPr/>
          <p:nvPr/>
        </p:nvSpPr>
        <p:spPr>
          <a:xfrm>
            <a:off x="502920" y="195693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predict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（sign）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competition?</a:t>
            </a:r>
            <a:endParaRPr lang="en-US" altLang="zh-CN" sz="1800" dirty="0"/>
          </a:p>
        </p:txBody>
      </p:sp>
      <p:sp>
        <p:nvSpPr>
          <p:cNvPr id="4" name="QB_5_AN.45_1#a9c733e85.blank?pid=67f795839&amp;color=0,55,96&amp;vpa=24&amp;vtp=1&amp;bbb=1"/>
          <p:cNvSpPr/>
          <p:nvPr/>
        </p:nvSpPr>
        <p:spPr>
          <a:xfrm>
            <a:off x="4324826" y="1895847"/>
            <a:ext cx="12334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</a:t>
            </a:r>
            <a:endParaRPr lang="en-US" altLang="zh-CN" dirty="0"/>
          </a:p>
        </p:txBody>
      </p:sp>
      <p:sp>
        <p:nvSpPr>
          <p:cNvPr id="5" name="QB_5_AS.46_1#a9c733e85?pid=67f795839&amp;color=0,55,96&amp;vtp=1&amp;bbb=1&amp;hb=1"/>
          <p:cNvSpPr/>
          <p:nvPr/>
        </p:nvSpPr>
        <p:spPr>
          <a:xfrm>
            <a:off x="502920" y="2309114"/>
            <a:ext cx="10570464" cy="684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句意为：你预测过有多少学生会报名参加跳舞比赛吗？根据句意及Did可知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，本句中宾语从句应使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用过去将来时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B_5_BD.47_1#708434973?pid=67f795839&amp;color=0,55,96&amp;vtp=1&amp;bbb=1"/>
          <p:cNvSpPr/>
          <p:nvPr/>
        </p:nvSpPr>
        <p:spPr>
          <a:xfrm>
            <a:off x="502920" y="304171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endParaRPr lang="en-US" altLang="zh-CN" sz="1800" dirty="0"/>
          </a:p>
        </p:txBody>
      </p:sp>
      <p:sp>
        <p:nvSpPr>
          <p:cNvPr id="7" name="QB_5_AN.48_1#708434973.blank?pid=67f795839&amp;color=0,55,96&amp;vpa=25&amp;vtp=1&amp;bbb=1"/>
          <p:cNvSpPr/>
          <p:nvPr/>
        </p:nvSpPr>
        <p:spPr>
          <a:xfrm>
            <a:off x="1251426" y="2993326"/>
            <a:ext cx="661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8" name="QB_5_AS.49_1#708434973?pid=67f795839&amp;color=0,55,96&amp;vtp=1&amp;bbb=1"/>
          <p:cNvSpPr/>
          <p:nvPr/>
        </p:nvSpPr>
        <p:spPr>
          <a:xfrm>
            <a:off x="502920" y="339972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根据从句中的would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buy可知，主句的动作发生在过去，应用一般过去时。</a:t>
            </a:r>
            <a:endParaRPr lang="en-US" altLang="zh-CN" sz="1800" dirty="0"/>
          </a:p>
        </p:txBody>
      </p:sp>
      <p:sp>
        <p:nvSpPr>
          <p:cNvPr id="9" name="QB_5_BD.50_1#69088993f?pid=67f795839&amp;color=0,55,96&amp;vtp=1&amp;bbb=1"/>
          <p:cNvSpPr/>
          <p:nvPr/>
        </p:nvSpPr>
        <p:spPr>
          <a:xfrm>
            <a:off x="502920" y="375773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picnic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（begin）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rain.</a:t>
            </a:r>
            <a:endParaRPr lang="en-US" altLang="zh-CN" sz="1800" dirty="0"/>
          </a:p>
        </p:txBody>
      </p:sp>
      <p:sp>
        <p:nvSpPr>
          <p:cNvPr id="10" name="QB_5_AN.51_1#69088993f.blank?pid=67f795839&amp;color=0,55,96&amp;vpa=26&amp;vtp=1&amp;bbb=1"/>
          <p:cNvSpPr/>
          <p:nvPr/>
        </p:nvSpPr>
        <p:spPr>
          <a:xfrm>
            <a:off x="2249138" y="3696652"/>
            <a:ext cx="6873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endParaRPr lang="en-US" altLang="zh-CN" dirty="0"/>
          </a:p>
        </p:txBody>
      </p:sp>
      <p:sp>
        <p:nvSpPr>
          <p:cNvPr id="11" name="QB_5_AN.52_1#69088993f.blank?pid=67f795839&amp;color=0,55,96&amp;vpa=27&amp;vtp=1&amp;bbb=1"/>
          <p:cNvSpPr/>
          <p:nvPr/>
        </p:nvSpPr>
        <p:spPr>
          <a:xfrm>
            <a:off x="6008338" y="3696652"/>
            <a:ext cx="712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endParaRPr lang="en-US" altLang="zh-CN" dirty="0"/>
          </a:p>
        </p:txBody>
      </p:sp>
      <p:sp>
        <p:nvSpPr>
          <p:cNvPr id="12" name="QB_5_AS.53_1#69088993f?pid=67f795839&amp;color=0,55,96&amp;vtp=1&amp;bbb=1"/>
          <p:cNvSpPr/>
          <p:nvPr/>
        </p:nvSpPr>
        <p:spPr>
          <a:xfrm>
            <a:off x="502920" y="411575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句意为：我们正要出去野餐，这时开始下雨了。</a:t>
            </a:r>
            <a:endParaRPr lang="en-US" altLang="zh-CN" sz="1800" dirty="0"/>
          </a:p>
        </p:txBody>
      </p:sp>
      <p:sp>
        <p:nvSpPr>
          <p:cNvPr id="13" name="QB_5_BD.54_1#1142381cc?pid=67f795839&amp;color=0,55,96&amp;vtp=1&amp;bbb=1"/>
          <p:cNvSpPr/>
          <p:nvPr/>
        </p:nvSpPr>
        <p:spPr>
          <a:xfrm>
            <a:off x="502920" y="447376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cousin,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（leave）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morning.</a:t>
            </a:r>
            <a:endParaRPr lang="en-US" altLang="zh-CN" sz="1800" dirty="0"/>
          </a:p>
        </p:txBody>
      </p:sp>
      <p:sp>
        <p:nvSpPr>
          <p:cNvPr id="14" name="QB_5_AN.55_1#1142381cc.blank?pid=67f795839&amp;color=0,55,96&amp;vpa=28&amp;vtp=1&amp;bbb=1"/>
          <p:cNvSpPr/>
          <p:nvPr/>
        </p:nvSpPr>
        <p:spPr>
          <a:xfrm>
            <a:off x="3998182" y="4412678"/>
            <a:ext cx="25415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leaving/would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endParaRPr lang="en-US" altLang="zh-CN" dirty="0"/>
          </a:p>
        </p:txBody>
      </p:sp>
      <p:sp>
        <p:nvSpPr>
          <p:cNvPr id="15" name="QB_5_AS.56_1#1142381cc?pid=67f795839&amp;color=0,55,96&amp;vtp=1&amp;bbb=1"/>
          <p:cNvSpPr/>
          <p:nvPr/>
        </p:nvSpPr>
        <p:spPr>
          <a:xfrm>
            <a:off x="502920" y="483177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句意为：我的堂兄是一位医生，他告诉我他第二天早上要动身前往伦敦。</a:t>
            </a:r>
            <a:endParaRPr lang="en-US" altLang="zh-CN" sz="1800" dirty="0"/>
          </a:p>
        </p:txBody>
      </p:sp>
      <p:sp>
        <p:nvSpPr>
          <p:cNvPr id="16" name="QB_5_BD.57_1#783b8c952?pid=67f795839&amp;color=0,55,96&amp;vtp=1&amp;bbb=1"/>
          <p:cNvSpPr/>
          <p:nvPr/>
        </p:nvSpPr>
        <p:spPr>
          <a:xfrm>
            <a:off x="502920" y="518979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（visit）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rained.</a:t>
            </a:r>
            <a:endParaRPr lang="en-US" altLang="zh-CN" sz="1800" dirty="0"/>
          </a:p>
        </p:txBody>
      </p:sp>
      <p:sp>
        <p:nvSpPr>
          <p:cNvPr id="17" name="QB_5_AN.58_1#783b8c952.blank?pid=67f795839&amp;color=0,55,96&amp;vpa=29&amp;vtp=1&amp;bbb=1"/>
          <p:cNvSpPr/>
          <p:nvPr/>
        </p:nvSpPr>
        <p:spPr>
          <a:xfrm>
            <a:off x="3550126" y="5141404"/>
            <a:ext cx="8524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endParaRPr lang="en-US" altLang="zh-CN" dirty="0"/>
          </a:p>
        </p:txBody>
      </p:sp>
      <p:sp>
        <p:nvSpPr>
          <p:cNvPr id="18" name="QB_5_AS.59_1#783b8c952?pid=67f795839&amp;color=0,55,96&amp;vtp=1&amp;bbb=1&amp;hb=1"/>
          <p:cNvSpPr/>
          <p:nvPr/>
        </p:nvSpPr>
        <p:spPr>
          <a:xfrm>
            <a:off x="502920" y="5539105"/>
            <a:ext cx="10570464" cy="68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句意为：上周日我们本打算去游览长城的，但是下雨了。was/were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sth表示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“过去计划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要做某事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1#013ed7e67?pid=2cc4272e0&amp;color=0,55,96&amp;vtp=1&amp;bt=1&amp;bbb=1&amp;h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Meixian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Taibai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Shaanxi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Province.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（山峰）.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rain!”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journey?”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noticed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（独特的）.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1668</Words>
  <Application>Microsoft Office PowerPoint</Application>
  <PresentationFormat>宽屏</PresentationFormat>
  <Paragraphs>164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 (正文)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2024-10-09T04:18:02Z</dcterms:created>
  <dcterms:modified xsi:type="dcterms:W3CDTF">2024-10-09T05:19:22Z</dcterms:modified>
  <cp:category/>
  <cp:contentStatus/>
</cp:coreProperties>
</file>